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8" r:id="rId2"/>
    <p:sldId id="259" r:id="rId3"/>
    <p:sldId id="262" r:id="rId4"/>
    <p:sldId id="263" r:id="rId5"/>
    <p:sldId id="264" r:id="rId6"/>
    <p:sldId id="266" r:id="rId7"/>
    <p:sldId id="267" r:id="rId8"/>
    <p:sldId id="269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610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39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668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579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67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028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090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288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96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052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799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331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331640" y="980728"/>
            <a:ext cx="3888432" cy="4896544"/>
          </a:xfrm>
          <a:ln w="28575">
            <a:solidFill>
              <a:srgbClr val="00B0F0"/>
            </a:solidFill>
          </a:ln>
        </p:spPr>
        <p:txBody>
          <a:bodyPr>
            <a:noAutofit/>
          </a:bodyPr>
          <a:lstStyle/>
          <a:p>
            <a:pPr marL="342900" indent="-342900">
              <a:buNone/>
              <a:defRPr/>
            </a:pP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Сверлением</a:t>
            </a:r>
            <a:endParaRPr lang="ru-RU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None/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называется образование</a:t>
            </a:r>
          </a:p>
          <a:p>
            <a:pPr marL="342900" indent="-342900"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отверстий в сплошном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материале путем снятия</a:t>
            </a:r>
          </a:p>
          <a:p>
            <a:pPr marL="342900" indent="-342900"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стружки с помощью</a:t>
            </a:r>
          </a:p>
          <a:p>
            <a:pPr marL="342900" indent="-342900"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сверла, совершающего </a:t>
            </a:r>
          </a:p>
          <a:p>
            <a:pPr marL="342900" indent="-342900"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вращательное и </a:t>
            </a:r>
          </a:p>
          <a:p>
            <a:pPr marL="342900" indent="-342900"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поступательное</a:t>
            </a:r>
          </a:p>
          <a:p>
            <a:pPr marL="342900" indent="-342900"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движения </a:t>
            </a:r>
          </a:p>
          <a:p>
            <a:pPr marL="342900" indent="-342900"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относительно своей оси.</a:t>
            </a:r>
          </a:p>
          <a:p>
            <a:endParaRPr lang="ru-RU" sz="2400" b="1" dirty="0"/>
          </a:p>
        </p:txBody>
      </p:sp>
      <p:pic>
        <p:nvPicPr>
          <p:cNvPr id="5" name="Picture 4" descr="IMG_279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980728"/>
            <a:ext cx="3639622" cy="4896544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674056" cy="1143000"/>
          </a:xfrm>
          <a:solidFill>
            <a:schemeClr val="accent2"/>
          </a:solidFill>
          <a:ln w="28575">
            <a:solidFill>
              <a:srgbClr val="00B0F0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Сверление применяется для:</a:t>
            </a:r>
            <a:endParaRPr lang="ru-RU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1412776"/>
            <a:ext cx="7632848" cy="4835624"/>
          </a:xfrm>
          <a:ln w="28575">
            <a:solidFill>
              <a:srgbClr val="00B0F0"/>
            </a:solidFill>
          </a:ln>
        </p:spPr>
        <p:txBody>
          <a:bodyPr>
            <a:normAutofit lnSpcReduction="10000"/>
          </a:bodyPr>
          <a:lstStyle/>
          <a:p>
            <a:pPr marL="617220" lvl="1" indent="-342900">
              <a:lnSpc>
                <a:spcPct val="90000"/>
              </a:lnSpc>
              <a:buClr>
                <a:srgbClr val="FF0000"/>
              </a:buClr>
              <a:buNone/>
              <a:defRPr/>
            </a:pPr>
            <a:endParaRPr lang="ru-RU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 marL="617220" lvl="1" indent="-342900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q"/>
              <a:defRPr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</a:rPr>
              <a:t> размещения крепежных деталей  </a:t>
            </a:r>
          </a:p>
          <a:p>
            <a:pPr marL="617220" lvl="1" indent="-342900">
              <a:lnSpc>
                <a:spcPct val="90000"/>
              </a:lnSpc>
              <a:buClr>
                <a:srgbClr val="FF0000"/>
              </a:buClr>
              <a:buNone/>
              <a:defRPr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</a:rPr>
              <a:t>     (винтов, болтов и т.д.)</a:t>
            </a:r>
          </a:p>
          <a:p>
            <a:pPr marL="617220" lvl="1" indent="-342900">
              <a:lnSpc>
                <a:spcPct val="90000"/>
              </a:lnSpc>
              <a:buClr>
                <a:srgbClr val="FF0000"/>
              </a:buClr>
              <a:buNone/>
              <a:defRPr/>
            </a:pPr>
            <a:endParaRPr lang="ru-RU" sz="1100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 marL="617220" lvl="1" indent="-342900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q"/>
              <a:defRPr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</a:rPr>
              <a:t> нарезания внутренней резьбы</a:t>
            </a:r>
          </a:p>
          <a:p>
            <a:pPr marL="617220" lvl="1" indent="-342900">
              <a:lnSpc>
                <a:spcPct val="90000"/>
              </a:lnSpc>
              <a:buClr>
                <a:srgbClr val="FF0000"/>
              </a:buClr>
              <a:buNone/>
              <a:defRPr/>
            </a:pPr>
            <a:endParaRPr lang="ru-RU" sz="1800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 marL="617220" lvl="1" indent="-342900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q"/>
              <a:defRPr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</a:rPr>
              <a:t> улучшения качества отверстия с  </a:t>
            </a:r>
          </a:p>
          <a:p>
            <a:pPr marL="617220" lvl="1" indent="-342900">
              <a:lnSpc>
                <a:spcPct val="90000"/>
              </a:lnSpc>
              <a:buClr>
                <a:srgbClr val="FF0000"/>
              </a:buClr>
              <a:buNone/>
              <a:defRPr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</a:rPr>
              <a:t>     помощью зенкерования и </a:t>
            </a:r>
          </a:p>
          <a:p>
            <a:pPr marL="617220" lvl="1" indent="-342900">
              <a:lnSpc>
                <a:spcPct val="90000"/>
              </a:lnSpc>
              <a:buClr>
                <a:srgbClr val="FF0000"/>
              </a:buClr>
              <a:buNone/>
              <a:defRPr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</a:rPr>
              <a:t>     развертывания</a:t>
            </a:r>
          </a:p>
          <a:p>
            <a:pPr>
              <a:buClr>
                <a:srgbClr val="FF0000"/>
              </a:buClr>
              <a:buFont typeface="Wingdings" pitchFamily="2" charset="2"/>
              <a:buChar char="q"/>
            </a:pP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04664"/>
            <a:ext cx="7674056" cy="864096"/>
          </a:xfrm>
          <a:solidFill>
            <a:schemeClr val="accent2"/>
          </a:solidFill>
          <a:ln w="28575">
            <a:solidFill>
              <a:srgbClr val="00B0F0"/>
            </a:solidFill>
          </a:ln>
        </p:spPr>
        <p:txBody>
          <a:bodyPr/>
          <a:lstStyle/>
          <a:p>
            <a:pPr algn="ctr"/>
            <a:r>
              <a:rPr lang="ru-RU" sz="44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Приемы сверления</a:t>
            </a:r>
            <a:endParaRPr lang="ru-RU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59632" y="1539866"/>
            <a:ext cx="3833068" cy="4481421"/>
          </a:xfrm>
          <a:ln w="28575">
            <a:solidFill>
              <a:srgbClr val="00B0F0"/>
            </a:solidFill>
          </a:ln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497288"/>
          </a:xfrm>
          <a:ln w="28575">
            <a:solidFill>
              <a:srgbClr val="00B0F0"/>
            </a:solidFill>
          </a:ln>
        </p:spPr>
        <p:txBody>
          <a:bodyPr/>
          <a:lstStyle/>
          <a:p>
            <a:pPr marL="342900" indent="-342900" algn="ctr">
              <a:buNone/>
              <a:defRPr/>
            </a:pPr>
            <a:endParaRPr lang="ru-RU" b="1" dirty="0" smtClean="0">
              <a:solidFill>
                <a:srgbClr val="F94D2B"/>
              </a:solidFill>
              <a:latin typeface="Arial Unicode MS" pitchFamily="34" charset="-128"/>
            </a:endParaRPr>
          </a:p>
          <a:p>
            <a:pPr marL="342900" indent="-342900" algn="ctr">
              <a:buNone/>
              <a:defRPr/>
            </a:pPr>
            <a:r>
              <a:rPr lang="ru-RU" b="1" dirty="0" smtClean="0">
                <a:solidFill>
                  <a:srgbClr val="F94D2B"/>
                </a:solidFill>
                <a:latin typeface="Arial Unicode MS" pitchFamily="34" charset="-128"/>
              </a:rPr>
              <a:t> </a:t>
            </a:r>
            <a:r>
              <a:rPr lang="ru-RU" sz="2400" b="1" dirty="0" smtClean="0">
                <a:solidFill>
                  <a:srgbClr val="FF7C80"/>
                </a:solidFill>
                <a:latin typeface="Times New Roman" pitchFamily="18" charset="0"/>
                <a:cs typeface="Times New Roman" pitchFamily="18" charset="0"/>
              </a:rPr>
              <a:t>Сверление глухих отверстий на заданную глубину:</a:t>
            </a:r>
            <a:endParaRPr lang="ru-RU" b="1" dirty="0" smtClean="0">
              <a:solidFill>
                <a:srgbClr val="FF7C8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defRPr/>
            </a:pP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 втулочному упору</a:t>
            </a:r>
          </a:p>
          <a:p>
            <a:pPr marL="342900" indent="-342900">
              <a:buNone/>
              <a:defRPr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defRPr/>
            </a:pP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измерительной линейке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320"/>
            <a:ext cx="7674056" cy="1143000"/>
          </a:xfrm>
          <a:solidFill>
            <a:schemeClr val="accent2"/>
          </a:solidFill>
        </p:spPr>
        <p:txBody>
          <a:bodyPr/>
          <a:lstStyle/>
          <a:p>
            <a:pPr algn="ctr"/>
            <a:r>
              <a:rPr lang="ru-RU" sz="44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Приемы сверления:</a:t>
            </a:r>
            <a:endParaRPr lang="ru-RU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59632" y="1916832"/>
            <a:ext cx="3816424" cy="2592288"/>
          </a:xfrm>
          <a:ln w="28575">
            <a:solidFill>
              <a:srgbClr val="00B0F0"/>
            </a:solidFill>
          </a:ln>
        </p:spPr>
      </p:pic>
      <p:pic>
        <p:nvPicPr>
          <p:cNvPr id="6" name="Picture 1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04048" y="1916832"/>
            <a:ext cx="3873624" cy="2592288"/>
          </a:xfrm>
          <a:ln w="28575">
            <a:solidFill>
              <a:srgbClr val="00B0F0"/>
            </a:solidFill>
          </a:ln>
        </p:spPr>
      </p:pic>
      <p:sp>
        <p:nvSpPr>
          <p:cNvPr id="7" name="Прямоугольник 6"/>
          <p:cNvSpPr/>
          <p:nvPr/>
        </p:nvSpPr>
        <p:spPr>
          <a:xfrm rot="10800000" flipV="1">
            <a:off x="1115616" y="4556884"/>
            <a:ext cx="820891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defRPr/>
            </a:pPr>
            <a:r>
              <a:rPr lang="ru-RU" sz="2400" dirty="0" smtClean="0">
                <a:solidFill>
                  <a:srgbClr val="FFFF99"/>
                </a:solidFill>
              </a:rPr>
              <a:t>   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Сверление отверстий                Сверление отверстий</a:t>
            </a:r>
          </a:p>
          <a:p>
            <a:pPr marL="342900" indent="-342900">
              <a:defRPr/>
            </a:pP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в плоскости, расположенной             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неполного отверстия с</a:t>
            </a:r>
          </a:p>
          <a:p>
            <a:pPr marL="342900" indent="-342900"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под углом к другой плоскости;              помощью приставной пластины</a:t>
            </a:r>
          </a:p>
          <a:p>
            <a:pPr marL="342900" indent="-342900">
              <a:defRPr/>
            </a:pP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на цилиндрической поверхности;    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отверстия в угольнике   </a:t>
            </a:r>
          </a:p>
          <a:p>
            <a:pPr marL="342900" indent="-342900">
              <a:defRPr/>
            </a:pP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в полых деталях.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320"/>
            <a:ext cx="7674056" cy="1143000"/>
          </a:xfrm>
          <a:solidFill>
            <a:schemeClr val="accent2"/>
          </a:solidFill>
          <a:ln w="28575">
            <a:solidFill>
              <a:srgbClr val="00B0F0"/>
            </a:solidFill>
          </a:ln>
        </p:spPr>
        <p:txBody>
          <a:bodyPr/>
          <a:lstStyle/>
          <a:p>
            <a:pPr algn="ctr"/>
            <a:r>
              <a:rPr lang="ru-RU" sz="44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Разновидности сверл</a:t>
            </a:r>
            <a:endParaRPr lang="ru-RU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9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1259632" y="1988840"/>
            <a:ext cx="3888432" cy="3024336"/>
          </a:xfrm>
          <a:noFill/>
          <a:ln w="28575">
            <a:solidFill>
              <a:srgbClr val="00B0F0"/>
            </a:solidFill>
          </a:ln>
        </p:spPr>
      </p:pic>
      <p:pic>
        <p:nvPicPr>
          <p:cNvPr id="6" name="Picture 10" descr="PC01026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48064" y="1988840"/>
            <a:ext cx="3801616" cy="3024336"/>
          </a:xfrm>
          <a:ln w="28575">
            <a:solidFill>
              <a:srgbClr val="00B0F0"/>
            </a:solidFill>
          </a:ln>
        </p:spPr>
      </p:pic>
      <p:sp>
        <p:nvSpPr>
          <p:cNvPr id="7" name="Прямоугольник 6"/>
          <p:cNvSpPr/>
          <p:nvPr/>
        </p:nvSpPr>
        <p:spPr>
          <a:xfrm rot="10800000" flipV="1">
            <a:off x="1259632" y="5171820"/>
            <a:ext cx="7704856" cy="1200329"/>
          </a:xfrm>
          <a:prstGeom prst="rect">
            <a:avLst/>
          </a:prstGeom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C00000"/>
                </a:solidFill>
              </a:rPr>
              <a:t> </a:t>
            </a:r>
            <a:r>
              <a:rPr lang="ru-RU" sz="2400" b="1" i="1" dirty="0" err="1" smtClean="0">
                <a:solidFill>
                  <a:srgbClr val="C00000"/>
                </a:solidFill>
                <a:latin typeface="Times New Roman" pitchFamily="18" charset="0"/>
              </a:rPr>
              <a:t>а,б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– спиральные;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</a:rPr>
              <a:t>в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 - с прямыми канавками;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</a:rPr>
              <a:t>г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- перовое; </a:t>
            </a:r>
            <a:r>
              <a:rPr lang="ru-RU" sz="2400" b="1" i="1" dirty="0" err="1" smtClean="0">
                <a:solidFill>
                  <a:srgbClr val="C00000"/>
                </a:solidFill>
                <a:latin typeface="Times New Roman" pitchFamily="18" charset="0"/>
              </a:rPr>
              <a:t>д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- ружейное, </a:t>
            </a:r>
          </a:p>
          <a:p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</a:rPr>
              <a:t>е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-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</a:rPr>
              <a:t>однокромочное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 с внутренним отводом;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</a:rPr>
              <a:t>ж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 -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</a:rPr>
              <a:t>двухкромочное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 для глубокого сверления;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C00000"/>
                </a:solidFill>
                <a:latin typeface="Times New Roman" pitchFamily="18" charset="0"/>
              </a:rPr>
              <a:t>з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- для кольцевого сверления,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</a:rPr>
              <a:t>и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 - центровочное.  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674056" cy="1143000"/>
          </a:xfrm>
          <a:solidFill>
            <a:schemeClr val="accent2"/>
          </a:solidFill>
          <a:ln w="28575">
            <a:solidFill>
              <a:srgbClr val="00B0F0"/>
            </a:solidFill>
          </a:ln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3"/>
                </a:solidFill>
                <a:effectLst/>
                <a:latin typeface="Times New Roman" pitchFamily="18" charset="0"/>
                <a:cs typeface="Times New Roman" pitchFamily="18" charset="0"/>
              </a:rPr>
              <a:t>Дефекты при обработке отверстий, причины их появления и способы предупреждения</a:t>
            </a:r>
            <a:endParaRPr lang="ru-RU" sz="2800" dirty="0">
              <a:solidFill>
                <a:schemeClr val="accent3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258888" y="1447800"/>
          <a:ext cx="7633592" cy="5090294"/>
        </p:xfrm>
        <a:graphic>
          <a:graphicData uri="http://schemas.openxmlformats.org/drawingml/2006/table">
            <a:tbl>
              <a:tblPr/>
              <a:tblGrid>
                <a:gridCol w="1799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98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52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50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Дефект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Причина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Способ предупреждения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6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Перекос отверстия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Попадание стружки  под заготовки. Неправильные подкладки.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Очищать стол и заготовку от грязи и стружки. Исправить или заменить подкладки.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15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Смещение отверстия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Увод сверла в сторону. Неверная разметка при сверлении по разметке.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Проверить правильность заточки сверла. Правильно размечать заготовку.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8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Завышенный диаметр отверстия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Разная длина режущих кромок. Смещение поперечной режущей кромки.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Правильно переточить сверло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58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Увеличение глубины отверстия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Неправильная установка упора на глубину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Точно установить упор на заданную глубину резания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320"/>
            <a:ext cx="7674056" cy="1143000"/>
          </a:xfrm>
          <a:solidFill>
            <a:schemeClr val="accent2"/>
          </a:solidFill>
          <a:ln w="28575">
            <a:solidFill>
              <a:srgbClr val="00B0F0"/>
            </a:solidFill>
          </a:ln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Правила безопасности при сверлении</a:t>
            </a:r>
            <a:endParaRPr lang="ru-RU" sz="3600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59632" y="1412776"/>
            <a:ext cx="3960440" cy="4774664"/>
          </a:xfrm>
          <a:ln w="28575">
            <a:solidFill>
              <a:srgbClr val="00B0F0"/>
            </a:solidFill>
          </a:ln>
        </p:spPr>
        <p:txBody>
          <a:bodyPr>
            <a:normAutofit fontScale="92500"/>
          </a:bodyPr>
          <a:lstStyle/>
          <a:p>
            <a:pPr marL="609600" indent="-609600">
              <a:buSzPct val="100000"/>
              <a:buFont typeface="Wingdings" pitchFamily="2" charset="2"/>
              <a:buChar char="q"/>
              <a:defRPr/>
            </a:pPr>
            <a:endParaRPr lang="ru-RU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 marL="609600" indent="-609600">
              <a:buClr>
                <a:srgbClr val="00B050"/>
              </a:buClr>
              <a:buSzPct val="120000"/>
              <a:buFont typeface="Wingdings" pitchFamily="2" charset="2"/>
              <a:buChar char="q"/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Волосы следует убирать под головной убор</a:t>
            </a:r>
          </a:p>
          <a:p>
            <a:pPr marL="609600" indent="-609600">
              <a:buClr>
                <a:srgbClr val="00B050"/>
              </a:buClr>
              <a:buSzPct val="120000"/>
              <a:buFont typeface="Wingdings" pitchFamily="2" charset="2"/>
              <a:buChar char="q"/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Необходимо тщательно застегивать манжеты на рукавах</a:t>
            </a:r>
          </a:p>
          <a:p>
            <a:pPr marL="609600" indent="-609600">
              <a:buClr>
                <a:srgbClr val="00B050"/>
              </a:buClr>
              <a:buSzPct val="120000"/>
              <a:buNone/>
              <a:defRPr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</a:rPr>
              <a:t>                 Запрещается:</a:t>
            </a:r>
          </a:p>
          <a:p>
            <a:pPr marL="609600" indent="-609600">
              <a:buClr>
                <a:srgbClr val="00B050"/>
              </a:buClr>
              <a:buSzPct val="120000"/>
              <a:buFont typeface="Wingdings" pitchFamily="2" charset="2"/>
              <a:buChar char="q"/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Сверлить незакрепленную заготовку</a:t>
            </a:r>
          </a:p>
          <a:p>
            <a:pPr marL="609600" indent="-609600">
              <a:buClr>
                <a:srgbClr val="00B050"/>
              </a:buClr>
              <a:buSzPct val="120000"/>
              <a:buFont typeface="Wingdings" pitchFamily="2" charset="2"/>
              <a:buChar char="q"/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Сильно нажимать на рычаг подачи сверла</a:t>
            </a:r>
          </a:p>
          <a:p>
            <a:pPr marL="609600" indent="-609600">
              <a:buClr>
                <a:srgbClr val="00B050"/>
              </a:buClr>
              <a:buSzPct val="120000"/>
              <a:buFont typeface="Wingdings" pitchFamily="2" charset="2"/>
              <a:buChar char="q"/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Наклоняться близко к месту сверления во избежание попадания стружки в глаза</a:t>
            </a:r>
          </a:p>
          <a:p>
            <a:pPr marL="609600" indent="-609600">
              <a:buClr>
                <a:srgbClr val="00B050"/>
              </a:buClr>
              <a:buSzPct val="120000"/>
              <a:buFont typeface="Wingdings" pitchFamily="2" charset="2"/>
              <a:buChar char="q"/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Сдувать стружку</a:t>
            </a:r>
          </a:p>
        </p:txBody>
      </p:sp>
      <p:pic>
        <p:nvPicPr>
          <p:cNvPr id="5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1412776"/>
            <a:ext cx="3744417" cy="4775299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674056" cy="1143000"/>
          </a:xfrm>
          <a:solidFill>
            <a:schemeClr val="accent2"/>
          </a:solidFill>
          <a:ln w="28575">
            <a:solidFill>
              <a:srgbClr val="00B0F0"/>
            </a:solidFill>
          </a:ln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Контрольные вопросы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1447800"/>
            <a:ext cx="7674056" cy="4800600"/>
          </a:xfrm>
          <a:ln w="28575">
            <a:solidFill>
              <a:srgbClr val="00B0F0"/>
            </a:solidFill>
          </a:ln>
        </p:spPr>
        <p:txBody>
          <a:bodyPr>
            <a:normAutofit fontScale="92500" lnSpcReduction="10000"/>
          </a:bodyPr>
          <a:lstStyle/>
          <a:p>
            <a:pPr marL="342900" indent="-342900">
              <a:lnSpc>
                <a:spcPct val="80000"/>
              </a:lnSpc>
              <a:buNone/>
              <a:defRPr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80000"/>
              </a:lnSpc>
              <a:buNone/>
              <a:defRPr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№1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чего применяется сверление?</a:t>
            </a:r>
          </a:p>
          <a:p>
            <a:pPr marL="342900" indent="-342900">
              <a:lnSpc>
                <a:spcPct val="80000"/>
              </a:lnSpc>
              <a:buNone/>
              <a:defRPr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80000"/>
              </a:lnSpc>
              <a:buNone/>
              <a:defRPr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№2  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Какое оборудование применяется для           </a:t>
            </a:r>
          </a:p>
          <a:p>
            <a:pPr marL="342900" indent="-342900">
              <a:lnSpc>
                <a:spcPct val="80000"/>
              </a:lnSpc>
              <a:buNone/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сверления?</a:t>
            </a:r>
          </a:p>
          <a:p>
            <a:pPr marL="342900" indent="-342900">
              <a:lnSpc>
                <a:spcPct val="80000"/>
              </a:lnSpc>
              <a:defRPr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80000"/>
              </a:lnSpc>
              <a:buNone/>
              <a:defRPr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№3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Какие приемы сверления вы знаете?</a:t>
            </a:r>
          </a:p>
          <a:p>
            <a:pPr marL="342900" indent="-342900">
              <a:lnSpc>
                <a:spcPct val="80000"/>
              </a:lnSpc>
              <a:defRPr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80000"/>
              </a:lnSpc>
              <a:buNone/>
              <a:defRPr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№4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избежать дефектов при обработке </a:t>
            </a:r>
          </a:p>
          <a:p>
            <a:pPr marL="342900" indent="-342900">
              <a:lnSpc>
                <a:spcPct val="80000"/>
              </a:lnSpc>
              <a:buNone/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отверстий?</a:t>
            </a:r>
          </a:p>
          <a:p>
            <a:pPr marL="342900" indent="-342900">
              <a:lnSpc>
                <a:spcPct val="80000"/>
              </a:lnSpc>
              <a:defRPr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80000"/>
              </a:lnSpc>
              <a:buNone/>
              <a:defRPr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№5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Какие требования мер безопасности </a:t>
            </a:r>
          </a:p>
          <a:p>
            <a:pPr marL="342900" indent="-342900">
              <a:lnSpc>
                <a:spcPct val="80000"/>
              </a:lnSpc>
              <a:buNone/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нужно соблюдать при работе с</a:t>
            </a:r>
          </a:p>
          <a:p>
            <a:pPr marL="342900" indent="-342900">
              <a:lnSpc>
                <a:spcPct val="80000"/>
              </a:lnSpc>
              <a:buNone/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механизированными инструментами для </a:t>
            </a:r>
          </a:p>
          <a:p>
            <a:pPr marL="342900" indent="-342900">
              <a:lnSpc>
                <a:spcPct val="80000"/>
              </a:lnSpc>
              <a:buNone/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сверления? 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</TotalTime>
  <Words>366</Words>
  <Application>Microsoft Office PowerPoint</Application>
  <PresentationFormat>Экран (4:3)</PresentationFormat>
  <Paragraphs>76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 Unicode MS</vt:lpstr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Сверление применяется для:</vt:lpstr>
      <vt:lpstr>Приемы сверления</vt:lpstr>
      <vt:lpstr>Приемы сверления:</vt:lpstr>
      <vt:lpstr>Разновидности сверл</vt:lpstr>
      <vt:lpstr>Дефекты при обработке отверстий, причины их появления и способы предупреждения</vt:lpstr>
      <vt:lpstr>Правила безопасности при сверлении</vt:lpstr>
      <vt:lpstr>Контрольные вопросы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Выполнил:                                                                         преподаватель технологии                                    Бембеев И.В.</dc:title>
  <dc:creator>2</dc:creator>
  <cp:lastModifiedBy>Петрова</cp:lastModifiedBy>
  <cp:revision>18</cp:revision>
  <dcterms:created xsi:type="dcterms:W3CDTF">2019-09-27T11:28:09Z</dcterms:created>
  <dcterms:modified xsi:type="dcterms:W3CDTF">2023-10-10T06:33:03Z</dcterms:modified>
</cp:coreProperties>
</file>